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4630400" cy="8229600"/>
  <p:notesSz cx="8229600" cy="14630400"/>
  <p:embeddedFontLst>
    <p:embeddedFont>
      <p:font typeface="Nunito Semi Bold" panose="020B0604020202020204" charset="0"/>
      <p:regular r:id="rId10"/>
    </p:embeddedFont>
    <p:embeddedFont>
      <p:font typeface="PT Sans" panose="020B0503020203020204" pitchFamily="34" charset="0"/>
      <p:regular r:id="rId11"/>
      <p:bold r:id="rId12"/>
      <p:italic r:id="rId13"/>
      <p:boldItalic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2F1192-6BD6-400E-A961-9C6E0E44A0C1}" v="29" dt="2025-11-12T20:08:08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10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0524" y="251103"/>
            <a:ext cx="8534876" cy="1866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SPTRANS REAL-TIME DATA PIPELINE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80524" y="2444828"/>
            <a:ext cx="7468553" cy="168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Sistema de </a:t>
            </a:r>
            <a:r>
              <a:rPr lang="en-US" sz="35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Monitoramento</a:t>
            </a:r>
            <a:r>
              <a:rPr lang="en-US" sz="35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de Transporte Público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380524" y="5160644"/>
            <a:ext cx="39862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Rafael Pisciottano Leitão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380524" y="5812868"/>
            <a:ext cx="398621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Pós-graduação em Data Engineering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85762" y="6465092"/>
            <a:ext cx="39809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FIA/LABDATA - 2025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0663" y="671988"/>
            <a:ext cx="4621173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📊</a:t>
            </a:r>
            <a:r>
              <a:rPr lang="en-US" sz="3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Contexto do </a:t>
            </a:r>
            <a:r>
              <a:rPr lang="en-US" sz="31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40662" y="2448636"/>
            <a:ext cx="7468553" cy="1184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São Paulo é a 2ª maior cidade das Américas, com aproximadamente 15.000 ônibus em circulação, distribuídos em ~1.200 linhas de ônibus, transportando 10 milhões de passageiros por dia.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540661" y="4114800"/>
            <a:ext cx="7468553" cy="27086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São Paulo possui uma das maiores frotas de ônibus do mundo. A SPTrans disponibiliza uma API pública com dados GPS em tempo real e esses dados não são facilmente consumíveis. </a:t>
            </a:r>
          </a:p>
          <a:p>
            <a:pPr marL="0" indent="0" algn="l">
              <a:lnSpc>
                <a:spcPts val="2100"/>
              </a:lnSpc>
              <a:buNone/>
            </a:pPr>
            <a:endParaRPr lang="en-US" sz="20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endParaRPr lang="en-US" sz="20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endParaRPr lang="en-US" sz="2000" dirty="0">
              <a:solidFill>
                <a:srgbClr val="FFFFFF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21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Criar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um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sistema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suporte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decisão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colete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processe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produza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visualizações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fazem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sentido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de forma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eficiente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é um grande </a:t>
            </a:r>
            <a:r>
              <a:rPr lang="en-US" sz="200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desafio</a:t>
            </a:r>
            <a:r>
              <a:rPr lang="en-US" sz="20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3071"/>
            <a:ext cx="607564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Objetivos</a:t>
            </a: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do Projeto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944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Objetivos Primários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8571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Coletar dados </a:t>
            </a:r>
            <a:r>
              <a:rPr lang="en-US" sz="18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</a:t>
            </a: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near real time (2 min) da API SPTrans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25244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Implementar pipeline completo (Bronze/Silver/Gold)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191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Calcular velocidade real dos veículos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18589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Dashboard interativo com mapa geográfico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194453"/>
            <a:ext cx="28577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Objetivos Secundários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83809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Métricas de qualidade de dados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30481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Arquitetura escalável e replicável</a:t>
            </a:r>
            <a:endParaRPr lang="en-US" sz="185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09751881-5F04-AE58-C129-DE2EAAB58BE9}"/>
              </a:ext>
            </a:extLst>
          </p:cNvPr>
          <p:cNvSpPr/>
          <p:nvPr/>
        </p:nvSpPr>
        <p:spPr>
          <a:xfrm>
            <a:off x="12330112" y="7686675"/>
            <a:ext cx="2300287" cy="542925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noFill/>
            <a:prstDash val="soli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5" name="Conector de Seta Reta 1044">
            <a:extLst>
              <a:ext uri="{FF2B5EF4-FFF2-40B4-BE49-F238E27FC236}">
                <a16:creationId xmlns:a16="http://schemas.microsoft.com/office/drawing/2014/main" id="{B74DE45A-EA71-CE87-E749-4DB619C6E8E4}"/>
              </a:ext>
            </a:extLst>
          </p:cNvPr>
          <p:cNvCxnSpPr>
            <a:cxnSpLocks/>
          </p:cNvCxnSpPr>
          <p:nvPr/>
        </p:nvCxnSpPr>
        <p:spPr>
          <a:xfrm>
            <a:off x="1371600" y="3687156"/>
            <a:ext cx="11125200" cy="978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3D561FC2-B130-D8B4-C0AA-362D6F467F58}"/>
              </a:ext>
            </a:extLst>
          </p:cNvPr>
          <p:cNvSpPr/>
          <p:nvPr/>
        </p:nvSpPr>
        <p:spPr>
          <a:xfrm>
            <a:off x="3883578" y="2402589"/>
            <a:ext cx="7699967" cy="3137178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 0"/>
          <p:cNvSpPr/>
          <p:nvPr/>
        </p:nvSpPr>
        <p:spPr>
          <a:xfrm>
            <a:off x="639484" y="502444"/>
            <a:ext cx="3805515" cy="693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Arquitetura</a:t>
            </a:r>
            <a:r>
              <a:rPr lang="en-US" sz="36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Geral</a:t>
            </a:r>
            <a:endParaRPr lang="en-US" sz="3600" dirty="0"/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CD75839E-0E77-F9EB-3E31-DED78C92A93C}"/>
              </a:ext>
            </a:extLst>
          </p:cNvPr>
          <p:cNvGrpSpPr/>
          <p:nvPr/>
        </p:nvGrpSpPr>
        <p:grpSpPr>
          <a:xfrm>
            <a:off x="9732210" y="3464543"/>
            <a:ext cx="699362" cy="838333"/>
            <a:chOff x="9377493" y="2587211"/>
            <a:chExt cx="699362" cy="838333"/>
          </a:xfrm>
        </p:grpSpPr>
        <p:sp>
          <p:nvSpPr>
            <p:cNvPr id="34" name="Fluxograma: Disco Magnético 33">
              <a:extLst>
                <a:ext uri="{FF2B5EF4-FFF2-40B4-BE49-F238E27FC236}">
                  <a16:creationId xmlns:a16="http://schemas.microsoft.com/office/drawing/2014/main" id="{78FBBE55-81C7-5DD8-0FBB-D2C5FA39CB57}"/>
                </a:ext>
              </a:extLst>
            </p:cNvPr>
            <p:cNvSpPr/>
            <p:nvPr/>
          </p:nvSpPr>
          <p:spPr>
            <a:xfrm>
              <a:off x="9377494" y="3077478"/>
              <a:ext cx="699361" cy="348066"/>
            </a:xfrm>
            <a:prstGeom prst="flowChartMagneticDisk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Fluxograma: Disco Magnético 34">
              <a:extLst>
                <a:ext uri="{FF2B5EF4-FFF2-40B4-BE49-F238E27FC236}">
                  <a16:creationId xmlns:a16="http://schemas.microsoft.com/office/drawing/2014/main" id="{815F10CD-BBA7-B537-BAD5-529CE88A02AE}"/>
                </a:ext>
              </a:extLst>
            </p:cNvPr>
            <p:cNvSpPr/>
            <p:nvPr/>
          </p:nvSpPr>
          <p:spPr>
            <a:xfrm>
              <a:off x="9377493" y="2832064"/>
              <a:ext cx="699361" cy="348066"/>
            </a:xfrm>
            <a:prstGeom prst="flowChartMagneticDisk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luxograma: Disco Magnético 35">
              <a:extLst>
                <a:ext uri="{FF2B5EF4-FFF2-40B4-BE49-F238E27FC236}">
                  <a16:creationId xmlns:a16="http://schemas.microsoft.com/office/drawing/2014/main" id="{1FDC2BB6-F6D1-C2FB-4767-6E6478996055}"/>
                </a:ext>
              </a:extLst>
            </p:cNvPr>
            <p:cNvSpPr/>
            <p:nvPr/>
          </p:nvSpPr>
          <p:spPr>
            <a:xfrm>
              <a:off x="9377494" y="2587211"/>
              <a:ext cx="699361" cy="348066"/>
            </a:xfrm>
            <a:prstGeom prst="flowChartMagneticDisk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DA77DE7-90BB-1FAF-6F51-F1C987430DA3}"/>
              </a:ext>
            </a:extLst>
          </p:cNvPr>
          <p:cNvGrpSpPr/>
          <p:nvPr/>
        </p:nvGrpSpPr>
        <p:grpSpPr>
          <a:xfrm>
            <a:off x="7385891" y="3500423"/>
            <a:ext cx="699361" cy="838333"/>
            <a:chOff x="8273378" y="2592635"/>
            <a:chExt cx="699361" cy="838333"/>
          </a:xfrm>
        </p:grpSpPr>
        <p:sp>
          <p:nvSpPr>
            <p:cNvPr id="37" name="Fluxograma: Disco Magnético 36">
              <a:extLst>
                <a:ext uri="{FF2B5EF4-FFF2-40B4-BE49-F238E27FC236}">
                  <a16:creationId xmlns:a16="http://schemas.microsoft.com/office/drawing/2014/main" id="{446E9315-D368-2D8C-B443-BCFC8C74BEF4}"/>
                </a:ext>
              </a:extLst>
            </p:cNvPr>
            <p:cNvSpPr/>
            <p:nvPr/>
          </p:nvSpPr>
          <p:spPr>
            <a:xfrm>
              <a:off x="8273378" y="3082902"/>
              <a:ext cx="699361" cy="348066"/>
            </a:xfrm>
            <a:prstGeom prst="flowChartMagneticDisk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Fluxograma: Disco Magnético 37">
              <a:extLst>
                <a:ext uri="{FF2B5EF4-FFF2-40B4-BE49-F238E27FC236}">
                  <a16:creationId xmlns:a16="http://schemas.microsoft.com/office/drawing/2014/main" id="{13BD5FD5-7090-3A1B-6994-EA81F6D62944}"/>
                </a:ext>
              </a:extLst>
            </p:cNvPr>
            <p:cNvSpPr/>
            <p:nvPr/>
          </p:nvSpPr>
          <p:spPr>
            <a:xfrm>
              <a:off x="8273378" y="2837488"/>
              <a:ext cx="699361" cy="348066"/>
            </a:xfrm>
            <a:prstGeom prst="flowChartMagneticDisk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Fluxograma: Disco Magnético 38">
              <a:extLst>
                <a:ext uri="{FF2B5EF4-FFF2-40B4-BE49-F238E27FC236}">
                  <a16:creationId xmlns:a16="http://schemas.microsoft.com/office/drawing/2014/main" id="{F37D989F-BFC7-9A7B-16EE-D20518621914}"/>
                </a:ext>
              </a:extLst>
            </p:cNvPr>
            <p:cNvSpPr/>
            <p:nvPr/>
          </p:nvSpPr>
          <p:spPr>
            <a:xfrm>
              <a:off x="8273378" y="2592635"/>
              <a:ext cx="699361" cy="348066"/>
            </a:xfrm>
            <a:prstGeom prst="flowChartMagneticDisk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B86DC246-A927-B64A-00AE-C16E59F986ED}"/>
              </a:ext>
            </a:extLst>
          </p:cNvPr>
          <p:cNvGrpSpPr/>
          <p:nvPr/>
        </p:nvGrpSpPr>
        <p:grpSpPr>
          <a:xfrm>
            <a:off x="4640366" y="3456740"/>
            <a:ext cx="699362" cy="846136"/>
            <a:chOff x="7169261" y="2596075"/>
            <a:chExt cx="699362" cy="846136"/>
          </a:xfrm>
        </p:grpSpPr>
        <p:sp>
          <p:nvSpPr>
            <p:cNvPr id="40" name="Fluxograma: Disco Magnético 39">
              <a:extLst>
                <a:ext uri="{FF2B5EF4-FFF2-40B4-BE49-F238E27FC236}">
                  <a16:creationId xmlns:a16="http://schemas.microsoft.com/office/drawing/2014/main" id="{AC9CE023-3353-D065-B12F-E36DD163C5E9}"/>
                </a:ext>
              </a:extLst>
            </p:cNvPr>
            <p:cNvSpPr/>
            <p:nvPr/>
          </p:nvSpPr>
          <p:spPr>
            <a:xfrm>
              <a:off x="7169262" y="3094145"/>
              <a:ext cx="699361" cy="348066"/>
            </a:xfrm>
            <a:prstGeom prst="flowChartMagneticDisk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Fluxograma: Disco Magnético 40">
              <a:extLst>
                <a:ext uri="{FF2B5EF4-FFF2-40B4-BE49-F238E27FC236}">
                  <a16:creationId xmlns:a16="http://schemas.microsoft.com/office/drawing/2014/main" id="{A71C0703-0FB8-4174-F1A9-DA592D98AE3B}"/>
                </a:ext>
              </a:extLst>
            </p:cNvPr>
            <p:cNvSpPr/>
            <p:nvPr/>
          </p:nvSpPr>
          <p:spPr>
            <a:xfrm>
              <a:off x="7169261" y="2840928"/>
              <a:ext cx="699361" cy="348066"/>
            </a:xfrm>
            <a:prstGeom prst="flowChartMagneticDisk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Fluxograma: Disco Magnético 41">
              <a:extLst>
                <a:ext uri="{FF2B5EF4-FFF2-40B4-BE49-F238E27FC236}">
                  <a16:creationId xmlns:a16="http://schemas.microsoft.com/office/drawing/2014/main" id="{A54CC738-4FFD-9E4F-C9CF-7AD71296267B}"/>
                </a:ext>
              </a:extLst>
            </p:cNvPr>
            <p:cNvSpPr/>
            <p:nvPr/>
          </p:nvSpPr>
          <p:spPr>
            <a:xfrm>
              <a:off x="7169262" y="2596075"/>
              <a:ext cx="699361" cy="348066"/>
            </a:xfrm>
            <a:prstGeom prst="flowChartMagneticDisk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026" name="Picture 2" descr="Continuing the journey: our new mascot and wordmark">
            <a:extLst>
              <a:ext uri="{FF2B5EF4-FFF2-40B4-BE49-F238E27FC236}">
                <a16:creationId xmlns:a16="http://schemas.microsoft.com/office/drawing/2014/main" id="{C4A5122F-1AA2-8AE3-5B22-6179860A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555" y="1848808"/>
            <a:ext cx="1602012" cy="5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647780-7DD9-24DB-EAC5-399EAFE99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87" y="3017029"/>
            <a:ext cx="612167" cy="31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Grafana - Wikipedia">
            <a:extLst>
              <a:ext uri="{FF2B5EF4-FFF2-40B4-BE49-F238E27FC236}">
                <a16:creationId xmlns:a16="http://schemas.microsoft.com/office/drawing/2014/main" id="{0615C002-C057-2E3B-659A-1857376D2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299" y="2513175"/>
            <a:ext cx="624467" cy="63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nserir - PostgreSQL">
            <a:extLst>
              <a:ext uri="{FF2B5EF4-FFF2-40B4-BE49-F238E27FC236}">
                <a16:creationId xmlns:a16="http://schemas.microsoft.com/office/drawing/2014/main" id="{08B2AAF7-31E3-6880-E7C4-2AA32405B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420" y="2838567"/>
            <a:ext cx="446940" cy="49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rquet logo by David DeSandro on Dribbble">
            <a:extLst>
              <a:ext uri="{FF2B5EF4-FFF2-40B4-BE49-F238E27FC236}">
                <a16:creationId xmlns:a16="http://schemas.microsoft.com/office/drawing/2014/main" id="{0D408EDA-8D42-7793-992E-72FDD8BA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04" y="4409728"/>
            <a:ext cx="509474" cy="38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F8B879B2-04DA-7CD1-DA6A-7F9EE79A9C80}"/>
              </a:ext>
            </a:extLst>
          </p:cNvPr>
          <p:cNvGrpSpPr/>
          <p:nvPr/>
        </p:nvGrpSpPr>
        <p:grpSpPr>
          <a:xfrm>
            <a:off x="396878" y="3239592"/>
            <a:ext cx="789329" cy="896099"/>
            <a:chOff x="3633923" y="1719828"/>
            <a:chExt cx="789329" cy="896099"/>
          </a:xfrm>
        </p:grpSpPr>
        <p:pic>
          <p:nvPicPr>
            <p:cNvPr id="1034" name="Picture 10" descr="Home - Secretaria Municipal de ...">
              <a:extLst>
                <a:ext uri="{FF2B5EF4-FFF2-40B4-BE49-F238E27FC236}">
                  <a16:creationId xmlns:a16="http://schemas.microsoft.com/office/drawing/2014/main" id="{961A3BC1-07F5-B837-2BAB-3D339F9B6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3923" y="2090665"/>
              <a:ext cx="789328" cy="525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São Paulo Transporte – Wikipédia, a ...">
              <a:extLst>
                <a:ext uri="{FF2B5EF4-FFF2-40B4-BE49-F238E27FC236}">
                  <a16:creationId xmlns:a16="http://schemas.microsoft.com/office/drawing/2014/main" id="{80564289-10D9-4688-AEFD-BB5EDE1A1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3923" y="1719828"/>
              <a:ext cx="789329" cy="380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C5E3C1A1-FE57-B3EC-2112-EB4E7B311E47}"/>
              </a:ext>
            </a:extLst>
          </p:cNvPr>
          <p:cNvGrpSpPr/>
          <p:nvPr/>
        </p:nvGrpSpPr>
        <p:grpSpPr>
          <a:xfrm>
            <a:off x="2401047" y="3397981"/>
            <a:ext cx="779003" cy="303612"/>
            <a:chOff x="3636715" y="3967863"/>
            <a:chExt cx="1365953" cy="507758"/>
          </a:xfrm>
        </p:grpSpPr>
        <p:pic>
          <p:nvPicPr>
            <p:cNvPr id="1036" name="Picture 12" descr="Python Logo, symbol, meaning, history ...">
              <a:extLst>
                <a:ext uri="{FF2B5EF4-FFF2-40B4-BE49-F238E27FC236}">
                  <a16:creationId xmlns:a16="http://schemas.microsoft.com/office/drawing/2014/main" id="{6C3907B1-FC9B-EDAF-72EA-AA75CD9D3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715" y="3967863"/>
              <a:ext cx="906711" cy="5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Python - Free interface icons">
              <a:extLst>
                <a:ext uri="{FF2B5EF4-FFF2-40B4-BE49-F238E27FC236}">
                  <a16:creationId xmlns:a16="http://schemas.microsoft.com/office/drawing/2014/main" id="{E46E1F1C-E262-0E10-F453-CD4151010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910" y="3967863"/>
              <a:ext cx="507758" cy="5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3" name="Picture 4">
            <a:extLst>
              <a:ext uri="{FF2B5EF4-FFF2-40B4-BE49-F238E27FC236}">
                <a16:creationId xmlns:a16="http://schemas.microsoft.com/office/drawing/2014/main" id="{AD3BA18B-A058-E664-6179-E9FBC7142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458" y="2992289"/>
            <a:ext cx="612167" cy="31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m 1026">
            <a:extLst>
              <a:ext uri="{FF2B5EF4-FFF2-40B4-BE49-F238E27FC236}">
                <a16:creationId xmlns:a16="http://schemas.microsoft.com/office/drawing/2014/main" id="{023FD3FF-BF63-D19D-D340-2C0A6E8437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1943" y="3331404"/>
            <a:ext cx="1777397" cy="726058"/>
          </a:xfrm>
          <a:prstGeom prst="rect">
            <a:avLst/>
          </a:prstGeom>
        </p:spPr>
      </p:pic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A4878D8A-661D-5FFA-79B2-BA4060FF30EE}"/>
              </a:ext>
            </a:extLst>
          </p:cNvPr>
          <p:cNvGrpSpPr/>
          <p:nvPr/>
        </p:nvGrpSpPr>
        <p:grpSpPr>
          <a:xfrm>
            <a:off x="6080004" y="3358144"/>
            <a:ext cx="779003" cy="303612"/>
            <a:chOff x="3636715" y="3967863"/>
            <a:chExt cx="1365953" cy="507758"/>
          </a:xfrm>
        </p:grpSpPr>
        <p:pic>
          <p:nvPicPr>
            <p:cNvPr id="1031" name="Picture 12" descr="Python Logo, symbol, meaning, history ...">
              <a:extLst>
                <a:ext uri="{FF2B5EF4-FFF2-40B4-BE49-F238E27FC236}">
                  <a16:creationId xmlns:a16="http://schemas.microsoft.com/office/drawing/2014/main" id="{992BACE5-EE76-9EDA-2931-132E89F59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715" y="3967863"/>
              <a:ext cx="906711" cy="5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Picture 14" descr="Python - Free interface icons">
              <a:extLst>
                <a:ext uri="{FF2B5EF4-FFF2-40B4-BE49-F238E27FC236}">
                  <a16:creationId xmlns:a16="http://schemas.microsoft.com/office/drawing/2014/main" id="{9F05F715-826F-16DC-C21F-4C6834FDE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910" y="3967863"/>
              <a:ext cx="507758" cy="5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5" name="Agrupar 1034">
            <a:extLst>
              <a:ext uri="{FF2B5EF4-FFF2-40B4-BE49-F238E27FC236}">
                <a16:creationId xmlns:a16="http://schemas.microsoft.com/office/drawing/2014/main" id="{FBF0D777-540B-9F4C-1625-6360D4307CA8}"/>
              </a:ext>
            </a:extLst>
          </p:cNvPr>
          <p:cNvGrpSpPr/>
          <p:nvPr/>
        </p:nvGrpSpPr>
        <p:grpSpPr>
          <a:xfrm>
            <a:off x="8515469" y="3366711"/>
            <a:ext cx="779003" cy="303612"/>
            <a:chOff x="3636715" y="3967863"/>
            <a:chExt cx="1365953" cy="507758"/>
          </a:xfrm>
        </p:grpSpPr>
        <p:pic>
          <p:nvPicPr>
            <p:cNvPr id="1037" name="Picture 12" descr="Python Logo, symbol, meaning, history ...">
              <a:extLst>
                <a:ext uri="{FF2B5EF4-FFF2-40B4-BE49-F238E27FC236}">
                  <a16:creationId xmlns:a16="http://schemas.microsoft.com/office/drawing/2014/main" id="{0DC5B2CA-C20F-DD3B-4071-F837E44F3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715" y="3967863"/>
              <a:ext cx="906711" cy="5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14" descr="Python - Free interface icons">
              <a:extLst>
                <a:ext uri="{FF2B5EF4-FFF2-40B4-BE49-F238E27FC236}">
                  <a16:creationId xmlns:a16="http://schemas.microsoft.com/office/drawing/2014/main" id="{EEAA25DC-96F7-5295-62BF-B6366B7E1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910" y="3967863"/>
              <a:ext cx="507758" cy="5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0" name="Agrupar 1039">
            <a:extLst>
              <a:ext uri="{FF2B5EF4-FFF2-40B4-BE49-F238E27FC236}">
                <a16:creationId xmlns:a16="http://schemas.microsoft.com/office/drawing/2014/main" id="{96C82811-5F07-8C17-DB5A-B9A295F409BE}"/>
              </a:ext>
            </a:extLst>
          </p:cNvPr>
          <p:cNvGrpSpPr/>
          <p:nvPr/>
        </p:nvGrpSpPr>
        <p:grpSpPr>
          <a:xfrm>
            <a:off x="11223051" y="3360442"/>
            <a:ext cx="779003" cy="303612"/>
            <a:chOff x="3636715" y="3967863"/>
            <a:chExt cx="1365953" cy="507758"/>
          </a:xfrm>
        </p:grpSpPr>
        <p:pic>
          <p:nvPicPr>
            <p:cNvPr id="1041" name="Picture 12" descr="Python Logo, symbol, meaning, history ...">
              <a:extLst>
                <a:ext uri="{FF2B5EF4-FFF2-40B4-BE49-F238E27FC236}">
                  <a16:creationId xmlns:a16="http://schemas.microsoft.com/office/drawing/2014/main" id="{3693AA22-2C1F-158F-6B52-CB211E4D2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715" y="3967863"/>
              <a:ext cx="906711" cy="5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4" descr="Python - Free interface icons">
              <a:extLst>
                <a:ext uri="{FF2B5EF4-FFF2-40B4-BE49-F238E27FC236}">
                  <a16:creationId xmlns:a16="http://schemas.microsoft.com/office/drawing/2014/main" id="{24D56508-A93A-E11B-6306-F70093944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910" y="3967863"/>
              <a:ext cx="507758" cy="50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3" name="Shape 1">
            <a:extLst>
              <a:ext uri="{FF2B5EF4-FFF2-40B4-BE49-F238E27FC236}">
                <a16:creationId xmlns:a16="http://schemas.microsoft.com/office/drawing/2014/main" id="{74BF2F1C-9862-AFAE-559B-C52C249C9C2E}"/>
              </a:ext>
            </a:extLst>
          </p:cNvPr>
          <p:cNvSpPr/>
          <p:nvPr/>
        </p:nvSpPr>
        <p:spPr>
          <a:xfrm>
            <a:off x="12330112" y="7686675"/>
            <a:ext cx="2300287" cy="542925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noFill/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046" name="Picture 16" descr="GitHub Logo and symbol, meaning, history, PNG, brand">
            <a:extLst>
              <a:ext uri="{FF2B5EF4-FFF2-40B4-BE49-F238E27FC236}">
                <a16:creationId xmlns:a16="http://schemas.microsoft.com/office/drawing/2014/main" id="{3A084D96-C97F-1D3F-292B-E10132112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007" y="6390644"/>
            <a:ext cx="824201" cy="77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tângulo: Cantos Arredondados 1046">
            <a:extLst>
              <a:ext uri="{FF2B5EF4-FFF2-40B4-BE49-F238E27FC236}">
                <a16:creationId xmlns:a16="http://schemas.microsoft.com/office/drawing/2014/main" id="{3879D25A-DE0A-EBAC-D73A-709FB766599C}"/>
              </a:ext>
            </a:extLst>
          </p:cNvPr>
          <p:cNvSpPr/>
          <p:nvPr/>
        </p:nvSpPr>
        <p:spPr>
          <a:xfrm>
            <a:off x="1899057" y="1113160"/>
            <a:ext cx="10328469" cy="6050844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5093"/>
            <a:ext cx="478750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Stack Tecnológico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837724" y="185201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Processamento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2354580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Apache Spark 3.5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37724" y="2751296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PySpark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37724" y="3148013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3.12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37724" y="3676888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Orquestração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179451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Docker Compose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7724" y="4576167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GitHub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0946" y="1852017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Armazenamento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570946" y="2354580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MinIO (Data Lake)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0946" y="2751296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PostgreSQL 15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70946" y="3676888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Visualização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70946" y="4179451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Grafana 10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70946" y="4576167"/>
            <a:ext cx="622935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OpenStreetMap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7724" y="5278041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Formato de Dados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37724" y="5882402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Parquet + Snappy (70% compressão)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37724" y="6279118"/>
            <a:ext cx="12954952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Particionado: year/month/day/hour</a:t>
            </a:r>
            <a:endParaRPr lang="en-US" sz="1600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AA696946-1219-5CA7-0C99-8224924AC688}"/>
              </a:ext>
            </a:extLst>
          </p:cNvPr>
          <p:cNvSpPr/>
          <p:nvPr/>
        </p:nvSpPr>
        <p:spPr>
          <a:xfrm>
            <a:off x="12330112" y="7686675"/>
            <a:ext cx="2300287" cy="542925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noFill/>
            <a:prstDash val="soli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1932"/>
            <a:ext cx="6649522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Demonstração</a:t>
            </a: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ao Vivo</a:t>
            </a:r>
            <a:endParaRPr lang="en-US" sz="4400" dirty="0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D9DD013A-45A9-19DC-D495-31997BDC6926}"/>
              </a:ext>
            </a:extLst>
          </p:cNvPr>
          <p:cNvSpPr/>
          <p:nvPr/>
        </p:nvSpPr>
        <p:spPr>
          <a:xfrm>
            <a:off x="12330112" y="7686675"/>
            <a:ext cx="2300287" cy="542925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noFill/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2AF5FAB1-65A4-7BC7-7C3A-54A5A43EDDC8}"/>
              </a:ext>
            </a:extLst>
          </p:cNvPr>
          <p:cNvSpPr/>
          <p:nvPr/>
        </p:nvSpPr>
        <p:spPr>
          <a:xfrm>
            <a:off x="494824" y="2402409"/>
            <a:ext cx="2172176" cy="1376799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Linhas ativas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Quantidade de linhas ativas no momento</a:t>
            </a: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29C302F2-0BC9-D7E9-6CB5-3B5DC7349B5A}"/>
              </a:ext>
            </a:extLst>
          </p:cNvPr>
          <p:cNvSpPr/>
          <p:nvPr/>
        </p:nvSpPr>
        <p:spPr>
          <a:xfrm>
            <a:off x="2819400" y="2402409"/>
            <a:ext cx="2172176" cy="1376799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Veículos ativos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Quantidade de ônibus em serviço no momento</a:t>
            </a: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F24989D0-543B-BE7A-6D20-1A167A0A1E7C}"/>
              </a:ext>
            </a:extLst>
          </p:cNvPr>
          <p:cNvSpPr/>
          <p:nvPr/>
        </p:nvSpPr>
        <p:spPr>
          <a:xfrm>
            <a:off x="5143976" y="2402408"/>
            <a:ext cx="2133362" cy="1376799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Velocidade Média da Frota</a:t>
            </a:r>
          </a:p>
          <a:p>
            <a:r>
              <a:rPr lang="pt-BR" sz="1600" dirty="0">
                <a:solidFill>
                  <a:schemeClr val="bg1"/>
                </a:solidFill>
              </a:rPr>
              <a:t>Velocidade média da frota no momento</a:t>
            </a:r>
          </a:p>
        </p:txBody>
      </p:sp>
      <p:sp>
        <p:nvSpPr>
          <p:cNvPr id="18" name="Shape 1">
            <a:extLst>
              <a:ext uri="{FF2B5EF4-FFF2-40B4-BE49-F238E27FC236}">
                <a16:creationId xmlns:a16="http://schemas.microsoft.com/office/drawing/2014/main" id="{42FBF17C-4E8C-7A0F-E663-EB18CBB94C69}"/>
              </a:ext>
            </a:extLst>
          </p:cNvPr>
          <p:cNvSpPr/>
          <p:nvPr/>
        </p:nvSpPr>
        <p:spPr>
          <a:xfrm>
            <a:off x="7429738" y="2402407"/>
            <a:ext cx="2133362" cy="1376799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Velocidade máxima atingida</a:t>
            </a:r>
          </a:p>
          <a:p>
            <a:r>
              <a:rPr lang="pt-BR" sz="1600" dirty="0">
                <a:solidFill>
                  <a:schemeClr val="bg1"/>
                </a:solidFill>
              </a:rPr>
              <a:t>Índice de segurança para mapear excessos.</a:t>
            </a: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5C00A228-7BE4-E723-D387-74494E654711}"/>
              </a:ext>
            </a:extLst>
          </p:cNvPr>
          <p:cNvSpPr/>
          <p:nvPr/>
        </p:nvSpPr>
        <p:spPr>
          <a:xfrm>
            <a:off x="494824" y="3918908"/>
            <a:ext cx="4496752" cy="1376799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Velocidade média por região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Visualização de quantidade de veículos, linhas e velocidade média da região</a:t>
            </a:r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FBB5F3E0-6FD1-07AF-6D12-C89B93CD1319}"/>
              </a:ext>
            </a:extLst>
          </p:cNvPr>
          <p:cNvSpPr/>
          <p:nvPr/>
        </p:nvSpPr>
        <p:spPr>
          <a:xfrm>
            <a:off x="5143976" y="3933668"/>
            <a:ext cx="4419124" cy="1376799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Veículos por faixa de velocidade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Quantidade de veículos por faixa de velocidade</a:t>
            </a: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1BD2294D-CA64-79EB-EC4E-0631D05F716B}"/>
              </a:ext>
            </a:extLst>
          </p:cNvPr>
          <p:cNvSpPr/>
          <p:nvPr/>
        </p:nvSpPr>
        <p:spPr>
          <a:xfrm>
            <a:off x="494824" y="5435407"/>
            <a:ext cx="4496752" cy="1376799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TOP 10 linhas 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Linhas com maior quantidade de veículos</a:t>
            </a:r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8CB8F447-A331-569E-191D-07E589304BA3}"/>
              </a:ext>
            </a:extLst>
          </p:cNvPr>
          <p:cNvSpPr/>
          <p:nvPr/>
        </p:nvSpPr>
        <p:spPr>
          <a:xfrm>
            <a:off x="5143976" y="5463897"/>
            <a:ext cx="4419124" cy="1376799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Veículos ao longo do tempo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Evolução quantitativa dos veículos</a:t>
            </a: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854221AB-F8FF-BD60-D00D-97DF45B959FB}"/>
              </a:ext>
            </a:extLst>
          </p:cNvPr>
          <p:cNvSpPr/>
          <p:nvPr/>
        </p:nvSpPr>
        <p:spPr>
          <a:xfrm>
            <a:off x="9715500" y="2402409"/>
            <a:ext cx="4419124" cy="4438287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Mapa</a:t>
            </a:r>
          </a:p>
          <a:p>
            <a:endParaRPr lang="pt-BR" sz="2000" dirty="0">
              <a:solidFill>
                <a:schemeClr val="bg1"/>
              </a:solidFill>
            </a:endParaRPr>
          </a:p>
          <a:p>
            <a:r>
              <a:rPr lang="pt-BR" sz="1600" dirty="0">
                <a:solidFill>
                  <a:schemeClr val="bg1"/>
                </a:solidFill>
              </a:rPr>
              <a:t>Desenho dos ônibus </a:t>
            </a:r>
            <a:r>
              <a:rPr lang="pt-BR" sz="1600" dirty="0" err="1">
                <a:solidFill>
                  <a:schemeClr val="bg1"/>
                </a:solidFill>
              </a:rPr>
              <a:t>near</a:t>
            </a:r>
            <a:r>
              <a:rPr lang="pt-BR" sz="1600" dirty="0">
                <a:solidFill>
                  <a:schemeClr val="bg1"/>
                </a:solidFill>
              </a:rPr>
              <a:t> real time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7147"/>
            <a:ext cx="6488906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00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🎓</a:t>
            </a: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Desafios e Aprendizados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37724" y="2166938"/>
            <a:ext cx="25346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Desafios Técnicos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37724" y="2699147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não retorna velocidade → </a:t>
            </a:r>
            <a:r>
              <a:rPr lang="en-US" sz="16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Calcular</a:t>
            </a: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Haversine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37724" y="3119080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Volume de dados → Particionamento eficiente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37724" y="3539014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Integração Spark + </a:t>
            </a:r>
            <a:r>
              <a:rPr lang="en-US" sz="1650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MinIO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37724" y="4518898"/>
            <a:ext cx="257901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Desafios Arquiteturais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37724" y="5051108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Escolher entre batch vs streaming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37724" y="5438776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Balancear performance vs custo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5591" y="2166938"/>
            <a:ext cx="277010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Aprendizados Principais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585591" y="2712680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Compressão reduz custos drasticamente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85591" y="3132614"/>
            <a:ext cx="6214705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Monitoramento é essencial</a:t>
            </a:r>
            <a:endParaRPr lang="en-US" sz="165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F53C1246-D9FB-4462-0488-09D855943CF8}"/>
              </a:ext>
            </a:extLst>
          </p:cNvPr>
          <p:cNvSpPr/>
          <p:nvPr/>
        </p:nvSpPr>
        <p:spPr>
          <a:xfrm>
            <a:off x="12330112" y="7686675"/>
            <a:ext cx="2300287" cy="542925"/>
          </a:xfrm>
          <a:prstGeom prst="roundRect">
            <a:avLst>
              <a:gd name="adj" fmla="val 10060"/>
            </a:avLst>
          </a:prstGeom>
          <a:solidFill>
            <a:srgbClr val="00002E"/>
          </a:solidFill>
          <a:ln w="22860">
            <a:noFill/>
            <a:prstDash val="soli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355</Words>
  <Application>Microsoft Office PowerPoint</Application>
  <PresentationFormat>Personalizar</PresentationFormat>
  <Paragraphs>83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Nunito Semi Bold</vt:lpstr>
      <vt:lpstr>PT Sans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Rafael Pisciottano Leitão</dc:creator>
  <cp:lastModifiedBy>Rafael Pisciottano Leitão</cp:lastModifiedBy>
  <cp:revision>3</cp:revision>
  <dcterms:created xsi:type="dcterms:W3CDTF">2025-11-12T19:21:30Z</dcterms:created>
  <dcterms:modified xsi:type="dcterms:W3CDTF">2025-11-13T01:42:47Z</dcterms:modified>
</cp:coreProperties>
</file>